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7559675" cy="1079976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220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67462"/>
            <a:ext cx="6425724" cy="3759917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72376"/>
            <a:ext cx="5669756" cy="2607442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375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085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92444"/>
            <a:ext cx="6520220" cy="4492401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227345"/>
            <a:ext cx="6520220" cy="2362447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262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74937"/>
            <a:ext cx="3212862" cy="68523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74937"/>
            <a:ext cx="3212862" cy="68523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565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74990"/>
            <a:ext cx="6520220" cy="208745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47443"/>
            <a:ext cx="3198096" cy="1297471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44914"/>
            <a:ext cx="3198096" cy="58023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47443"/>
            <a:ext cx="3213847" cy="1297471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44914"/>
            <a:ext cx="3213847" cy="58023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577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53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85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9984"/>
            <a:ext cx="2438192" cy="2519945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54968"/>
            <a:ext cx="3827085" cy="7674832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39929"/>
            <a:ext cx="2438192" cy="6002369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572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9984"/>
            <a:ext cx="2438192" cy="2519945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54968"/>
            <a:ext cx="3827085" cy="7674832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39929"/>
            <a:ext cx="2438192" cy="6002369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93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808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74987"/>
            <a:ext cx="1630055" cy="9152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74987"/>
            <a:ext cx="4795669" cy="91523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575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74990"/>
            <a:ext cx="6520220" cy="208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74937"/>
            <a:ext cx="6520220" cy="6852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10009783"/>
            <a:ext cx="170092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EC91B-C99D-489F-8654-828464C8C86C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10009783"/>
            <a:ext cx="2551390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10009783"/>
            <a:ext cx="170092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65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1256" y="370114"/>
            <a:ext cx="7010401" cy="10080172"/>
          </a:xfrm>
          <a:prstGeom prst="rect">
            <a:avLst/>
          </a:prstGeom>
          <a:noFill/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96957" y="427383"/>
            <a:ext cx="5989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Franklin Gothic Demi Cond" panose="020B0706030402020204" pitchFamily="34" charset="0"/>
              </a:rPr>
              <a:t>Pupil Premium Statement </a:t>
            </a:r>
          </a:p>
          <a:p>
            <a:r>
              <a:rPr lang="en-GB" sz="3600" dirty="0">
                <a:latin typeface="Franklin Gothic Demi Cond" panose="020B0706030402020204" pitchFamily="34" charset="0"/>
              </a:rPr>
              <a:t>2022/23 for parents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096725"/>
              </p:ext>
            </p:extLst>
          </p:nvPr>
        </p:nvGraphicFramePr>
        <p:xfrm>
          <a:off x="493065" y="4321541"/>
          <a:ext cx="6546782" cy="323094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273391">
                  <a:extLst>
                    <a:ext uri="{9D8B030D-6E8A-4147-A177-3AD203B41FA5}">
                      <a16:colId xmlns:a16="http://schemas.microsoft.com/office/drawing/2014/main" val="2550454100"/>
                    </a:ext>
                  </a:extLst>
                </a:gridCol>
                <a:gridCol w="3273391">
                  <a:extLst>
                    <a:ext uri="{9D8B030D-6E8A-4147-A177-3AD203B41FA5}">
                      <a16:colId xmlns:a16="http://schemas.microsoft.com/office/drawing/2014/main" val="3491596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What do</a:t>
                      </a:r>
                      <a:r>
                        <a:rPr lang="en-GB" baseline="0" dirty="0"/>
                        <a:t> we want to do?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How</a:t>
                      </a:r>
                      <a:r>
                        <a:rPr lang="en-GB" baseline="0" dirty="0"/>
                        <a:t> will we do it?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6772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To improve the attendance for disadvantaged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Breakfast</a:t>
                      </a:r>
                      <a:r>
                        <a:rPr lang="en-GB" baseline="0" dirty="0"/>
                        <a:t> club, walking bus, support from Miss Bell, home visits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33707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Close</a:t>
                      </a:r>
                      <a:r>
                        <a:rPr lang="en-GB" baseline="0" dirty="0"/>
                        <a:t> the attainment gap in Reading and Writing for PP pupils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Training for all staff,</a:t>
                      </a:r>
                      <a:r>
                        <a:rPr lang="en-GB" baseline="0" dirty="0"/>
                        <a:t> new phonics scheme, tutoring for children in Reading  and Writing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21790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Ensure</a:t>
                      </a:r>
                      <a:r>
                        <a:rPr lang="en-GB" baseline="0" dirty="0"/>
                        <a:t> all pupils speak well and read well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Training for all staff and speech and language intervention. Talk rich lessons and classroom and </a:t>
                      </a:r>
                      <a:r>
                        <a:rPr lang="en-GB"/>
                        <a:t>Oracy</a:t>
                      </a:r>
                      <a:r>
                        <a:rPr lang="en-GB" dirty="0"/>
                        <a:t> assemblies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467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To ensure children are ready to learn by addressing any issues linked to well being and mental health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Pastoral</a:t>
                      </a:r>
                      <a:r>
                        <a:rPr lang="en-GB" baseline="0" dirty="0"/>
                        <a:t> Team, Jo, Miss Bell, ELSA, Bubble time, Circle time, nurture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600589"/>
                  </a:ext>
                </a:extLst>
              </a:tr>
            </a:tbl>
          </a:graphicData>
        </a:graphic>
      </p:graphicFrame>
      <p:pic>
        <p:nvPicPr>
          <p:cNvPr id="12" name="Picture 11" descr="Z:\SLT\2016-17\GENERAL\New Logo 2017\Brocklewood School Logo Approve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804" y="695731"/>
            <a:ext cx="898422" cy="93198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3533684"/>
              </p:ext>
            </p:extLst>
          </p:nvPr>
        </p:nvGraphicFramePr>
        <p:xfrm>
          <a:off x="548319" y="1605671"/>
          <a:ext cx="5039784" cy="2550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9892">
                  <a:extLst>
                    <a:ext uri="{9D8B030D-6E8A-4147-A177-3AD203B41FA5}">
                      <a16:colId xmlns:a16="http://schemas.microsoft.com/office/drawing/2014/main" val="862112500"/>
                    </a:ext>
                  </a:extLst>
                </a:gridCol>
                <a:gridCol w="2519892">
                  <a:extLst>
                    <a:ext uri="{9D8B030D-6E8A-4147-A177-3AD203B41FA5}">
                      <a16:colId xmlns:a16="http://schemas.microsoft.com/office/drawing/2014/main" val="32050636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Number of pupils on roll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88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463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7977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Proportion (%) of pupil premium eligible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88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49.2%(219)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04250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Pupil premium funding allocation this academic year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88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£305,162.0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47674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Recovery premium funding allocation this academic year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88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£34,896.65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09360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Total budget for this academic year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88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£340,058.65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341901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485868"/>
              </p:ext>
            </p:extLst>
          </p:nvPr>
        </p:nvGraphicFramePr>
        <p:xfrm>
          <a:off x="493065" y="7898548"/>
          <a:ext cx="6546782" cy="2392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46782">
                  <a:extLst>
                    <a:ext uri="{9D8B030D-6E8A-4147-A177-3AD203B41FA5}">
                      <a16:colId xmlns:a16="http://schemas.microsoft.com/office/drawing/2014/main" val="3907208327"/>
                    </a:ext>
                  </a:extLst>
                </a:gridCol>
              </a:tblGrid>
              <a:tr h="378808">
                <a:tc>
                  <a:txBody>
                    <a:bodyPr/>
                    <a:lstStyle/>
                    <a:p>
                      <a:r>
                        <a:rPr lang="en-GB" dirty="0"/>
                        <a:t>How</a:t>
                      </a:r>
                      <a:r>
                        <a:rPr lang="en-GB" baseline="0" dirty="0"/>
                        <a:t> will we know we have been successful?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6475277"/>
                  </a:ext>
                </a:extLst>
              </a:tr>
              <a:tr h="378808">
                <a:tc>
                  <a:txBody>
                    <a:bodyPr/>
                    <a:lstStyle/>
                    <a:p>
                      <a:r>
                        <a:rPr lang="en-GB" sz="1488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Attendance rates for PP and non PP pupils are similar and closer to 96%</a:t>
                      </a:r>
                      <a:endParaRPr lang="en-GB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2298522"/>
                  </a:ext>
                </a:extLst>
              </a:tr>
              <a:tr h="378808">
                <a:tc>
                  <a:txBody>
                    <a:bodyPr/>
                    <a:lstStyle/>
                    <a:p>
                      <a:r>
                        <a:rPr lang="en-GB" sz="1488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similar proportion of PP and non PP pupils achieve the expected levels in reading, Writing and Maths when they leave </a:t>
                      </a:r>
                      <a:r>
                        <a:rPr lang="en-GB" sz="1488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Brocklewood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4886774"/>
                  </a:ext>
                </a:extLst>
              </a:tr>
              <a:tr h="378808">
                <a:tc>
                  <a:txBody>
                    <a:bodyPr/>
                    <a:lstStyle/>
                    <a:p>
                      <a:r>
                        <a:rPr lang="en-GB" dirty="0"/>
                        <a:t>A</a:t>
                      </a:r>
                      <a:r>
                        <a:rPr lang="en-GB" baseline="0" dirty="0"/>
                        <a:t> similar proportion of PP pupils and non PP pupils achieve a Good Level of Development in Communication and Language in F2 and the Y1 Phonics Screen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483350"/>
                  </a:ext>
                </a:extLst>
              </a:tr>
              <a:tr h="378808">
                <a:tc>
                  <a:txBody>
                    <a:bodyPr/>
                    <a:lstStyle/>
                    <a:p>
                      <a:r>
                        <a:rPr lang="en-GB" dirty="0"/>
                        <a:t>Pupils are in class</a:t>
                      </a:r>
                      <a:r>
                        <a:rPr lang="en-GB" baseline="0" dirty="0"/>
                        <a:t> and able to access learning as they can manage their emotions, they are making good progress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1605857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2146" y="1896060"/>
            <a:ext cx="1201738" cy="8602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2999" y="3024645"/>
            <a:ext cx="1110885" cy="1079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021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</TotalTime>
  <Words>266</Words>
  <Application>Microsoft Office PowerPoint</Application>
  <PresentationFormat>Custom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Franklin Gothic Demi Cond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Jones</dc:creator>
  <cp:lastModifiedBy>Elizabeth Cameron</cp:lastModifiedBy>
  <cp:revision>19</cp:revision>
  <cp:lastPrinted>2022-03-04T11:20:25Z</cp:lastPrinted>
  <dcterms:created xsi:type="dcterms:W3CDTF">2021-03-22T20:47:52Z</dcterms:created>
  <dcterms:modified xsi:type="dcterms:W3CDTF">2022-10-31T10:32:02Z</dcterms:modified>
</cp:coreProperties>
</file>